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68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08" autoAdjust="0"/>
  </p:normalViewPr>
  <p:slideViewPr>
    <p:cSldViewPr>
      <p:cViewPr varScale="1">
        <p:scale>
          <a:sx n="95" d="100"/>
          <a:sy n="95" d="100"/>
        </p:scale>
        <p:origin x="-3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Консолидация финансовой отчетности по МСФО - новые требования в РФ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2B157-58F3-4C2A-BC68-5FDC9BB474A1}" type="datetimeFigureOut">
              <a:rPr lang="ru-RU" smtClean="0"/>
              <a:t>20.09.2010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2BA60-9BDA-43DC-AE6F-26416D3B1C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Консолидация финансовой отчетности по МСФО - новые требования в РФ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B97E4-B3C1-4896-8833-5DD0878E4705}" type="datetimeFigureOut">
              <a:rPr lang="ru-RU" smtClean="0"/>
              <a:t>20.09.2010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73CAE-B816-4DC7-A68A-B23E38CDA5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73CAE-B816-4DC7-A68A-B23E38CDA59C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8CB97E4-B3C1-4896-8833-5DD0878E4705}" type="datetimeFigureOut">
              <a:rPr lang="ru-RU" smtClean="0"/>
              <a:t>20.09.2010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 smtClean="0"/>
              <a:t>Консолидация финансовой отчетности по МСФО - новые требования в РФ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170A-674D-4027-BB89-E7217D79171F}" type="datetimeFigureOut">
              <a:rPr lang="ru-RU" smtClean="0"/>
              <a:pPr/>
              <a:t>20.09.2010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8989-A47C-4744-9422-B5AE39A3A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170A-674D-4027-BB89-E7217D79171F}" type="datetimeFigureOut">
              <a:rPr lang="ru-RU" smtClean="0"/>
              <a:pPr/>
              <a:t>20.09.2010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8989-A47C-4744-9422-B5AE39A3A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170A-674D-4027-BB89-E7217D79171F}" type="datetimeFigureOut">
              <a:rPr lang="ru-RU" smtClean="0"/>
              <a:pPr/>
              <a:t>20.09.2010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8989-A47C-4744-9422-B5AE39A3A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170A-674D-4027-BB89-E7217D79171F}" type="datetimeFigureOut">
              <a:rPr lang="ru-RU" smtClean="0"/>
              <a:pPr/>
              <a:t>20.09.2010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8989-A47C-4744-9422-B5AE39A3A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170A-674D-4027-BB89-E7217D79171F}" type="datetimeFigureOut">
              <a:rPr lang="ru-RU" smtClean="0"/>
              <a:pPr/>
              <a:t>20.09.2010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8989-A47C-4744-9422-B5AE39A3A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170A-674D-4027-BB89-E7217D79171F}" type="datetimeFigureOut">
              <a:rPr lang="ru-RU" smtClean="0"/>
              <a:pPr/>
              <a:t>20.09.2010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8989-A47C-4744-9422-B5AE39A3A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170A-674D-4027-BB89-E7217D79171F}" type="datetimeFigureOut">
              <a:rPr lang="ru-RU" smtClean="0"/>
              <a:pPr/>
              <a:t>20.09.2010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8989-A47C-4744-9422-B5AE39A3A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170A-674D-4027-BB89-E7217D79171F}" type="datetimeFigureOut">
              <a:rPr lang="ru-RU" smtClean="0"/>
              <a:pPr/>
              <a:t>20.09.2010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8989-A47C-4744-9422-B5AE39A3A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170A-674D-4027-BB89-E7217D79171F}" type="datetimeFigureOut">
              <a:rPr lang="ru-RU" smtClean="0"/>
              <a:pPr/>
              <a:t>20.09.2010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8989-A47C-4744-9422-B5AE39A3A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170A-674D-4027-BB89-E7217D79171F}" type="datetimeFigureOut">
              <a:rPr lang="ru-RU" smtClean="0"/>
              <a:pPr/>
              <a:t>20.09.2010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8989-A47C-4744-9422-B5AE39A3A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170A-674D-4027-BB89-E7217D79171F}" type="datetimeFigureOut">
              <a:rPr lang="ru-RU" smtClean="0"/>
              <a:pPr/>
              <a:t>20.09.2010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8989-A47C-4744-9422-B5AE39A3A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5170A-674D-4027-BB89-E7217D79171F}" type="datetimeFigureOut">
              <a:rPr lang="ru-RU" smtClean="0"/>
              <a:pPr/>
              <a:t>20.09.2010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8989-A47C-4744-9422-B5AE39A3A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1431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МСФО </a:t>
            </a:r>
            <a:r>
              <a:rPr lang="en-US" dirty="0" smtClean="0"/>
              <a:t>IFRS 3 </a:t>
            </a:r>
            <a:r>
              <a:rPr lang="ru-RU" dirty="0" smtClean="0"/>
              <a:t>Объединения бизнесов (</a:t>
            </a:r>
            <a:r>
              <a:rPr lang="en-US" dirty="0" smtClean="0"/>
              <a:t>Business Combinations)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3857628"/>
            <a:ext cx="6400800" cy="1752600"/>
          </a:xfrm>
        </p:spPr>
        <p:txBody>
          <a:bodyPr/>
          <a:lstStyle/>
          <a:p>
            <a:r>
              <a:rPr lang="ru-RU" dirty="0" smtClean="0"/>
              <a:t>Новое и принципиальное в </a:t>
            </a:r>
            <a:r>
              <a:rPr lang="ru-RU" dirty="0" smtClean="0"/>
              <a:t>стандарте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Объединение бизнесов под общим контролем (п.</a:t>
            </a:r>
            <a:r>
              <a:rPr lang="en-US" sz="3600" dirty="0" smtClean="0"/>
              <a:t>B</a:t>
            </a:r>
            <a:r>
              <a:rPr lang="ru-RU" sz="3600" dirty="0" smtClean="0"/>
              <a:t>1-</a:t>
            </a:r>
            <a:r>
              <a:rPr lang="en-US" sz="3600" dirty="0" smtClean="0"/>
              <a:t>B</a:t>
            </a:r>
            <a:r>
              <a:rPr lang="ru-RU" sz="3600" dirty="0" smtClean="0"/>
              <a:t>4 МСФО3)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Autofit/>
          </a:bodyPr>
          <a:lstStyle/>
          <a:p>
            <a:r>
              <a:rPr lang="ru-RU" sz="1500" dirty="0" smtClean="0"/>
              <a:t>МСФО 3 не распространяется на объединения бизнеса под общим контролем</a:t>
            </a:r>
          </a:p>
          <a:p>
            <a:r>
              <a:rPr lang="ru-RU" sz="1500" dirty="0" smtClean="0"/>
              <a:t>Бизнес под общим контролем означает, что все объединяющиеся компании или бизнесы в конечном итоге контролируются одной и той же стороной (или сторонами) </a:t>
            </a:r>
            <a:r>
              <a:rPr lang="ru-RU" sz="1500" u="sng" dirty="0" smtClean="0"/>
              <a:t>как до, так и после </a:t>
            </a:r>
            <a:r>
              <a:rPr lang="ru-RU" sz="1500" dirty="0" smtClean="0"/>
              <a:t>сделки по объединению бизнеса, и такой контроль не носит временный характер</a:t>
            </a:r>
          </a:p>
          <a:p>
            <a:r>
              <a:rPr lang="ru-RU" sz="1500" dirty="0" smtClean="0"/>
              <a:t>Группа частных инвесторов может рассматриваться в качестве контролирующей стороны, когда, в результате договорных отношений, они коллективно имеют возможность контролировать финансовую и операционную политику компании с целью извлечения выгод от ее деятельности. В этом случае МСФО 3 не применяется</a:t>
            </a:r>
          </a:p>
          <a:p>
            <a:r>
              <a:rPr lang="ru-RU" sz="1500" dirty="0" smtClean="0"/>
              <a:t>Компания может контролироваться частным инвестором или группой частных инвесторов, действующих сообща на основании договорных отношений, и в отношении этого инвестора или группы инвесторов могут не распространяться требования подготовки консолидированной отчетности по МСФО. Может подготавливаться комбинированная финансовая отчетность, которая не регулируется МСФО</a:t>
            </a:r>
          </a:p>
          <a:p>
            <a:r>
              <a:rPr lang="ru-RU" sz="1500" dirty="0" smtClean="0"/>
              <a:t>При определении того, является ли объединение бизнесов сделкой под общим контролем не имеет значения процент доли неконтролирующих акционеров в каждом из объединяющихся бизнесов. Также при определении наличия общего контроля не имеет значения и тот факт, что одна их объединяющихся компаний является Дочерней компанией, не включенной в периметр консолидации по МСФО</a:t>
            </a:r>
          </a:p>
          <a:p>
            <a:r>
              <a:rPr lang="ru-RU" sz="1500" dirty="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Autofit/>
          </a:bodyPr>
          <a:lstStyle/>
          <a:p>
            <a:r>
              <a:rPr lang="ru-RU" sz="4000" dirty="0" smtClean="0"/>
              <a:t>Определение даты приобретения (п.8-9 МСФО 3)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Дата приобретения – это дата получения </a:t>
            </a:r>
            <a:r>
              <a:rPr lang="ru-RU" u="sng" dirty="0" smtClean="0"/>
              <a:t>контроля</a:t>
            </a:r>
            <a:r>
              <a:rPr lang="ru-RU" dirty="0" smtClean="0"/>
              <a:t> над приобретаемой компанией Материнской компанией</a:t>
            </a:r>
          </a:p>
          <a:p>
            <a:r>
              <a:rPr lang="ru-RU" dirty="0" smtClean="0"/>
              <a:t>Обычно эта дата совпадает с датой перевода вознаграждения, юридического приобретения активов и принятия на себя обязательств приобретенного бизнеса, то есть дата «</a:t>
            </a:r>
            <a:r>
              <a:rPr lang="ru-RU" u="sng" dirty="0" smtClean="0"/>
              <a:t>закрытия</a:t>
            </a:r>
            <a:r>
              <a:rPr lang="ru-RU" dirty="0" smtClean="0"/>
              <a:t>» сделки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Autofit/>
          </a:bodyPr>
          <a:lstStyle/>
          <a:p>
            <a:r>
              <a:rPr lang="ru-RU" sz="2000" dirty="0" smtClean="0"/>
              <a:t>Выделение активов и обязательств приобретаемой компании, которые не были признаны в индивидуальной отчетности приобретаемой компании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 приобретении компании в консолидированном Отчете о финансовом положении могут возникнуть такие активы и обязательства, которые не подлежали признанию в индивидуальной отчетности приобретенной компании, например:</a:t>
            </a:r>
          </a:p>
          <a:p>
            <a:pPr lvl="1"/>
            <a:r>
              <a:rPr lang="ru-RU" dirty="0" smtClean="0"/>
              <a:t>Приобретенные идентифицируемые нематериальные активы, такие, как бренд, патент, нематериальный актив «связи с клиентами»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3200" dirty="0" smtClean="0"/>
              <a:t>Такие</a:t>
            </a:r>
            <a:r>
              <a:rPr lang="ru-RU" sz="3100" dirty="0" smtClean="0"/>
              <a:t> активы обычно являются </a:t>
            </a:r>
            <a:r>
              <a:rPr lang="ru-RU" sz="3100" dirty="0" err="1" smtClean="0"/>
              <a:t>внутренне-созданными</a:t>
            </a:r>
            <a:r>
              <a:rPr lang="ru-RU" sz="3100" dirty="0" smtClean="0"/>
              <a:t> и расходы на их создание в соответствии с МСФО относятся на затраты в составе Отчета о </a:t>
            </a:r>
            <a:r>
              <a:rPr lang="ru-RU" sz="3100" smtClean="0"/>
              <a:t>совокупном </a:t>
            </a:r>
            <a:r>
              <a:rPr lang="ru-RU" sz="3200" smtClean="0"/>
              <a:t>дох</a:t>
            </a:r>
            <a:r>
              <a:rPr lang="ru-RU" sz="3100" smtClean="0"/>
              <a:t>оде</a:t>
            </a:r>
            <a:endParaRPr lang="ru-RU" sz="31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Приобретение Дочерней компании, которой Материнская компания передавала активы в операционную аренду (</a:t>
            </a:r>
            <a:r>
              <a:rPr lang="ru-RU" sz="2800" dirty="0" smtClean="0"/>
              <a:t>п.</a:t>
            </a:r>
            <a:r>
              <a:rPr lang="en-US" sz="2800" dirty="0" smtClean="0"/>
              <a:t>B42</a:t>
            </a:r>
            <a:r>
              <a:rPr lang="ru-RU" sz="2800" dirty="0" smtClean="0"/>
              <a:t>,</a:t>
            </a:r>
            <a:r>
              <a:rPr lang="en-US" sz="2800" dirty="0" smtClean="0"/>
              <a:t>B28 </a:t>
            </a:r>
            <a:r>
              <a:rPr lang="ru-RU" sz="2800" dirty="0" smtClean="0"/>
              <a:t>МСФО 3)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Если Материнская компания передавала приобретаемой компании активы в операционную аренду, то на момент приобретения Материнская компания не должна сравнивать эту аренду с рыночными условиями, и признавать таким образом дополнительный актив или обязательство</a:t>
            </a:r>
          </a:p>
          <a:p>
            <a:r>
              <a:rPr lang="ru-RU" dirty="0" smtClean="0"/>
              <a:t>С другой стороны, в случае, когда приобретаемая компания имеет в операционной аренде активы от третьих лиц, приобретающая компания должна сравнить условия таких договоров аренды с рыночными, и признать соответствующий актив или обязательство при признании чистых активов на дату приобретения</a:t>
            </a:r>
          </a:p>
          <a:p>
            <a:r>
              <a:rPr lang="ru-RU" dirty="0" smtClean="0"/>
              <a:t>В случае аренды аэропорта или моста возможно признание нематериального актива (если такая аренда приносит дополнительное конкурентное преимущество приобретаемому бизнесу)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Определение справедливой стоимости</a:t>
            </a:r>
            <a:r>
              <a:rPr lang="ru-RU" sz="2400" baseline="0" dirty="0" smtClean="0"/>
              <a:t> активов, которые приобретающая компания не собирается использовать (п.</a:t>
            </a:r>
            <a:r>
              <a:rPr lang="en-US" sz="2400" baseline="0" dirty="0" smtClean="0"/>
              <a:t>B43</a:t>
            </a:r>
            <a:r>
              <a:rPr lang="ru-RU" sz="2400" dirty="0" smtClean="0"/>
              <a:t> МСФО 3)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 дату приобретения справедливая стоимость активов, которые после приобретения бизнеса Материнская компания не будет использовать или будет использовать не так, как использовал бы Рынок, оценивается без учета планируемого использования Материнской компанией</a:t>
            </a:r>
          </a:p>
          <a:p>
            <a:r>
              <a:rPr lang="ru-RU" dirty="0" smtClean="0"/>
              <a:t>Таким образом, справедливая стоимость зачастую не зависит от конкретного владельца и его намерений</a:t>
            </a:r>
          </a:p>
          <a:p>
            <a:r>
              <a:rPr lang="ru-RU" dirty="0" smtClean="0"/>
              <a:t>Справедливая стоимость фактически равна рыночной (если таковая есть для данного актива)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Определение справедливой стоимости доли неконтролирующих акционеров (п.</a:t>
            </a:r>
            <a:r>
              <a:rPr lang="en-US" sz="2800" dirty="0" smtClean="0"/>
              <a:t>B44-45</a:t>
            </a:r>
            <a:r>
              <a:rPr lang="ru-RU" sz="2800" dirty="0" smtClean="0"/>
              <a:t> МСФО 3)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Иногда приобретающая компания может оценить справедливую стоимость доли неконтролирующих акционеров приобретенной компании на основании рыночной цены акций, которые не принадлежат этой приобретающей компании (условие – наличие активного рынка)</a:t>
            </a:r>
          </a:p>
          <a:p>
            <a:r>
              <a:rPr lang="ru-RU" dirty="0" smtClean="0"/>
              <a:t>В иных условиях рыночная стоимость акций не доступна. Приобретающая компания должна использовать другие оценочные технологии для ее определения</a:t>
            </a:r>
          </a:p>
          <a:p>
            <a:r>
              <a:rPr lang="ru-RU" dirty="0" smtClean="0"/>
              <a:t>Справедливая стоимость доли приобретающей компании в приобретаемой и доли неконтролирующих акционеров в расчете на одну акцию может отличаться. Основное отличие состоит во включении премии за контроль в стоимость на одну акцию при расчете справедливой стоимости доли приобретающей компании или вычете скидки за отсутствие контроля при определении справедливой стоимости доли неконтролирующих акционеров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Autofit/>
          </a:bodyPr>
          <a:lstStyle/>
          <a:p>
            <a:r>
              <a:rPr lang="ru-RU" sz="4000" dirty="0" smtClean="0"/>
              <a:t>Расходы, связанные с приобретением </a:t>
            </a:r>
            <a:r>
              <a:rPr lang="ru-RU" sz="4000" dirty="0" smtClean="0"/>
              <a:t>(п.53 МСФО 3)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Расходы, связанные с приобретением могут быть представлены оплату фирмам, осуществляющим поиск целевой компании, консалтинговые, юридические, бухгалтерские, оценочные и другие профессиональные услуги, общие административные затраты, включая затраты на внутренний отдел приобретений, а также затраты на регистрацию и выпуск долевых и долговых ценных бумаг, связанных с приобретением бизнеса</a:t>
            </a:r>
          </a:p>
          <a:p>
            <a:r>
              <a:rPr lang="ru-RU" dirty="0" smtClean="0"/>
              <a:t>Соответствующие затраты должны признаваться затратами периода, в котором такие затраты понесены и услуги потреблены</a:t>
            </a:r>
          </a:p>
          <a:p>
            <a:r>
              <a:rPr lang="ru-RU" dirty="0" smtClean="0"/>
              <a:t>Исключение составляют затраты на выпуск ценных бумаг, которые должны признаваться в соответствии с МСФО 32 и МСФО 39 (Финансовые инструменты)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Консолидаци</a:t>
            </a:r>
            <a:r>
              <a:rPr lang="ru-RU" sz="2400" dirty="0" smtClean="0"/>
              <a:t>я компаний специального назначения или компаний, контролируемых исключительно в соответствии с договором (п.43-44 МСФО 3)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Доля неконтролирующих акционеров в случае отсутствия прямого владения акциями дочерней компании может доходить до 100%</a:t>
            </a:r>
          </a:p>
          <a:p>
            <a:r>
              <a:rPr lang="ru-RU" dirty="0" smtClean="0"/>
              <a:t>При этом контроль даже в этом случае налагает требование по построчной консолидации активов, обязательств и статей капитала (кроме акционерного капитала)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Autofit/>
          </a:bodyPr>
          <a:lstStyle/>
          <a:p>
            <a:r>
              <a:rPr lang="ru-RU" sz="4000" dirty="0" smtClean="0"/>
              <a:t>Пошаговое приобретение </a:t>
            </a:r>
            <a:r>
              <a:rPr lang="ru-RU" sz="4000" dirty="0" smtClean="0"/>
              <a:t>(п.41-42 МСФО 3)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Autofit/>
          </a:bodyPr>
          <a:lstStyle/>
          <a:p>
            <a:r>
              <a:rPr lang="ru-RU" sz="1850" dirty="0" smtClean="0"/>
              <a:t>Компания А могла иметь 35% неконтролирующую долю в компании </a:t>
            </a:r>
            <a:r>
              <a:rPr lang="en-US" sz="1850" dirty="0" smtClean="0"/>
              <a:t>B</a:t>
            </a:r>
            <a:endParaRPr lang="ru-RU" sz="1850" dirty="0" smtClean="0"/>
          </a:p>
          <a:p>
            <a:r>
              <a:rPr lang="ru-RU" sz="1850" dirty="0" smtClean="0"/>
              <a:t>Компания А приобретает еще 40% акций компании </a:t>
            </a:r>
            <a:r>
              <a:rPr lang="en-US" sz="1850" dirty="0" smtClean="0"/>
              <a:t>B</a:t>
            </a:r>
            <a:r>
              <a:rPr lang="ru-RU" sz="1850" dirty="0" smtClean="0"/>
              <a:t> и становится ее Материнской компанией</a:t>
            </a:r>
          </a:p>
          <a:p>
            <a:r>
              <a:rPr lang="ru-RU" sz="1850" dirty="0" smtClean="0"/>
              <a:t>На дату приобретения приобретающая компания переоценивает имеющуюся долю в 35% по справедливой стоимости, с отражением результата в Отчете о совокупном доходе или в Прочем совокупном доходе</a:t>
            </a:r>
          </a:p>
          <a:p>
            <a:r>
              <a:rPr lang="ru-RU" sz="1850" dirty="0" smtClean="0"/>
              <a:t>В прочем совокупном доходе ранее могли быть признаны резервы переоценки по соответствующей инвестиции, которые отменяются при получении контроля над приобретаемой компанией</a:t>
            </a:r>
          </a:p>
          <a:p>
            <a:r>
              <a:rPr lang="ru-RU" sz="1850" dirty="0" smtClean="0"/>
              <a:t>Далее происходит стандартное отражение приобретения бизнеса по методу приобретения, т.е. признается гудвил, доля неконтролирующих акционеров (см. «Расчет гудвила»)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Расчет гудвила</a:t>
            </a:r>
            <a:r>
              <a:rPr lang="ru-RU" sz="3600" dirty="0" smtClean="0"/>
              <a:t> (п.32-33 МСФО 3)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Гудвил на дату приобретения признается на сумму разницы между:</a:t>
            </a:r>
          </a:p>
          <a:p>
            <a:r>
              <a:rPr lang="ru-RU" dirty="0" smtClean="0"/>
              <a:t>Суммой справедливой стоимости уплачиваемого вознаграждения, доли неконтролирующих акционеров, и, для пошаговых объединений бизнеса – справедливой стоимости доли в чистых активах, имеющейся у приобретающей компании до даты приобретения;</a:t>
            </a:r>
          </a:p>
          <a:p>
            <a:r>
              <a:rPr lang="ru-RU" dirty="0" smtClean="0"/>
              <a:t>Суммой по состоянию на дату приобретения идентифицируемых чистых активов и принятых обязательств, измеренных в соответствии с МСФО 3 (то есть суммой чистых активов приобретенной компании)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85794"/>
            <a:ext cx="8229600" cy="1143000"/>
          </a:xfrm>
        </p:spPr>
        <p:txBody>
          <a:bodyPr/>
          <a:lstStyle/>
          <a:p>
            <a:r>
              <a:rPr lang="ru-RU" dirty="0" smtClean="0"/>
              <a:t>История стандарта МСФО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000240"/>
            <a:ext cx="7858148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Проект конвергенции с </a:t>
            </a:r>
            <a:r>
              <a:rPr lang="en-US" dirty="0" smtClean="0"/>
              <a:t>US GAAP</a:t>
            </a:r>
            <a:endParaRPr lang="ru-RU" dirty="0" smtClean="0"/>
          </a:p>
          <a:p>
            <a:r>
              <a:rPr lang="ru-RU" dirty="0" smtClean="0"/>
              <a:t>Будущие идентичные стандарты</a:t>
            </a:r>
          </a:p>
          <a:p>
            <a:r>
              <a:rPr lang="en-US" dirty="0" smtClean="0"/>
              <a:t>US GAAP FAS 141</a:t>
            </a:r>
            <a:r>
              <a:rPr lang="ru-RU" dirty="0" smtClean="0"/>
              <a:t> </a:t>
            </a:r>
            <a:r>
              <a:rPr lang="en-US" dirty="0" smtClean="0"/>
              <a:t>“Business Combinations” 2001 </a:t>
            </a:r>
            <a:r>
              <a:rPr lang="ru-RU" dirty="0" smtClean="0"/>
              <a:t>года, с изменениями 2007 года</a:t>
            </a:r>
          </a:p>
          <a:p>
            <a:r>
              <a:rPr lang="en-US" dirty="0" smtClean="0"/>
              <a:t>FASB 160 “Non-controlling Interest In Consolidated Financial Statements” </a:t>
            </a:r>
            <a:r>
              <a:rPr lang="ru-RU" dirty="0" smtClean="0"/>
              <a:t>изменяется вместе с МСФО 27 «Консолидированная  и индивидуальная финансовая отчетность» (с 2008 года)</a:t>
            </a:r>
          </a:p>
          <a:p>
            <a:r>
              <a:rPr lang="ru-RU" dirty="0" smtClean="0"/>
              <a:t>МСФО </a:t>
            </a:r>
            <a:r>
              <a:rPr lang="en-US" dirty="0" smtClean="0"/>
              <a:t> IFRS 3 </a:t>
            </a:r>
            <a:r>
              <a:rPr lang="ru-RU" dirty="0" smtClean="0"/>
              <a:t>2004 года</a:t>
            </a:r>
          </a:p>
          <a:p>
            <a:r>
              <a:rPr lang="ru-RU" dirty="0" smtClean="0"/>
              <a:t>Измененный МСФО </a:t>
            </a:r>
            <a:r>
              <a:rPr lang="en-US" dirty="0" smtClean="0"/>
              <a:t>IFRS 3 </a:t>
            </a:r>
            <a:r>
              <a:rPr lang="ru-RU" dirty="0" smtClean="0"/>
              <a:t>2008 года, действующий для периодов, начинающихся 01 июля 2009 года и позднее, при этом обязательно применение обновленного МСФО 27</a:t>
            </a:r>
          </a:p>
          <a:p>
            <a:r>
              <a:rPr lang="ru-RU" dirty="0" smtClean="0"/>
              <a:t>Текущие изменения, связанные с полным </a:t>
            </a:r>
            <a:r>
              <a:rPr lang="ru-RU" dirty="0" err="1" smtClean="0"/>
              <a:t>гудвилом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Autofit/>
          </a:bodyPr>
          <a:lstStyle/>
          <a:p>
            <a:r>
              <a:rPr lang="ru-RU" sz="4000" dirty="0" smtClean="0"/>
              <a:t>Заключение: традиционный и полный гудвил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Несмотря на то, что МСФО 3 не использует термины «традиционный и полный гудвил», их расчет все равно предусмотрен</a:t>
            </a:r>
          </a:p>
          <a:p>
            <a:r>
              <a:rPr lang="ru-RU" sz="2000" dirty="0" smtClean="0"/>
              <a:t>Так, традиционный гудвил будет получен бухгалтерами, которые при расчете приобретения используют оценку доли неконтролирующих акционеров, рассчитанную путем умножения этой доли на чистые активы Дочерней компании</a:t>
            </a:r>
          </a:p>
          <a:p>
            <a:r>
              <a:rPr lang="ru-RU" sz="2000" dirty="0" smtClean="0"/>
              <a:t>Полный гудвил будет получен теми, кто использует при расчете приобретения оценку доли неконтролирующих акционеров – по справедливой стоимости</a:t>
            </a:r>
          </a:p>
          <a:p>
            <a:r>
              <a:rPr lang="ru-RU" sz="2000" dirty="0" smtClean="0"/>
              <a:t>И тот и другой метод разрешен</a:t>
            </a:r>
          </a:p>
          <a:p>
            <a:endParaRPr lang="ru-RU" sz="2000" dirty="0" smtClean="0"/>
          </a:p>
          <a:p>
            <a:r>
              <a:rPr lang="ru-RU" sz="2000" dirty="0" smtClean="0"/>
              <a:t>ВОПРОСЫ:</a:t>
            </a:r>
          </a:p>
          <a:p>
            <a:r>
              <a:rPr lang="ru-RU" sz="2000" dirty="0" smtClean="0"/>
              <a:t>Сергей М</a:t>
            </a:r>
            <a:r>
              <a:rPr lang="ru-RU" sz="2000" dirty="0" smtClean="0"/>
              <a:t>о</a:t>
            </a:r>
            <a:r>
              <a:rPr lang="ru-RU" sz="2000" dirty="0" smtClean="0"/>
              <a:t>деров </a:t>
            </a:r>
            <a:r>
              <a:rPr lang="en-US" sz="2000" dirty="0" smtClean="0"/>
              <a:t>smoderov@ipp.spb.ru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черты стандарта МСФО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Стандарт устанавливает принципы, по которым:</a:t>
            </a:r>
          </a:p>
          <a:p>
            <a:pPr lvl="1"/>
            <a:r>
              <a:rPr lang="ru-RU" dirty="0" smtClean="0"/>
              <a:t>Приобретающая компания признает в финансовой отчетности приобретенные чистые активы, принятые обязательства и долю неконтролирующих акционеров в приобретенном бизнесе;</a:t>
            </a:r>
          </a:p>
          <a:p>
            <a:pPr lvl="1"/>
            <a:r>
              <a:rPr lang="ru-RU" dirty="0" smtClean="0"/>
              <a:t>Признает и оценивает гудвил или отрицательный гудвил (выгода от удачной сделки) (</a:t>
            </a:r>
            <a:r>
              <a:rPr lang="en-US" dirty="0" smtClean="0"/>
              <a:t>gain from a bargain purchase)</a:t>
            </a:r>
            <a:r>
              <a:rPr lang="ru-RU" dirty="0" smtClean="0"/>
              <a:t>;</a:t>
            </a:r>
          </a:p>
          <a:p>
            <a:pPr lvl="1"/>
            <a:r>
              <a:rPr lang="ru-RU" dirty="0" smtClean="0"/>
              <a:t>Определяет объем раскрываемой информации о приобретении </a:t>
            </a:r>
            <a:r>
              <a:rPr lang="ru-RU" dirty="0"/>
              <a:t>б</a:t>
            </a:r>
            <a:r>
              <a:rPr lang="ru-RU" dirty="0" smtClean="0"/>
              <a:t>изнеса</a:t>
            </a:r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Применение метода приобретения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Для всех объединений бизнесов, за исключений объединений, происходящих под общим контролем, предусмотрен единственный метод – </a:t>
            </a:r>
            <a:r>
              <a:rPr lang="ru-RU" dirty="0" err="1" smtClean="0"/>
              <a:t>метод</a:t>
            </a:r>
            <a:r>
              <a:rPr lang="ru-RU" dirty="0" smtClean="0"/>
              <a:t> приобретения</a:t>
            </a:r>
          </a:p>
          <a:p>
            <a:r>
              <a:rPr lang="ru-RU" dirty="0" smtClean="0"/>
              <a:t>Стандарт предполагает, что в сделке по объединению бизнесов покупатель всегда может быть определен. Покупатель – это компания, которая получает контроль над другим бизнесом (приобретаемой компанией)</a:t>
            </a:r>
          </a:p>
          <a:p>
            <a:r>
              <a:rPr lang="ru-RU" dirty="0" smtClean="0"/>
              <a:t>Формирование совместных предприятий, а также приобретение актива или группы активов, не формирующих бизнес, не рассматривается как объединение бизнесов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Autofit/>
          </a:bodyPr>
          <a:lstStyle/>
          <a:p>
            <a:r>
              <a:rPr lang="ru-RU" sz="3600" dirty="0" smtClean="0"/>
              <a:t>Использование взгляда на бизнес на момент приобретения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 признании активов, обязательств и доли неконтролирующих акционеров все классификации и распределения элементов финансовой отчетности производятс</a:t>
            </a:r>
            <a:r>
              <a:rPr lang="ru-RU" dirty="0" smtClean="0"/>
              <a:t>я на основании контрактных условий, экономических условий, операционных и учетных политик приобретающей компании и других факторов, </a:t>
            </a:r>
            <a:r>
              <a:rPr lang="ru-RU" u="sng" dirty="0" smtClean="0"/>
              <a:t>действующих на момент приобретения</a:t>
            </a:r>
          </a:p>
          <a:p>
            <a:r>
              <a:rPr lang="ru-RU" dirty="0" smtClean="0"/>
              <a:t>Каждый</a:t>
            </a:r>
            <a:r>
              <a:rPr lang="ru-RU" baseline="0" dirty="0" smtClean="0"/>
              <a:t> идентифицируемый актив или обязательство признается по </a:t>
            </a:r>
            <a:r>
              <a:rPr lang="ru-RU" u="sng" baseline="0" dirty="0" smtClean="0"/>
              <a:t>справедливой стоимости на дату приобретения</a:t>
            </a:r>
          </a:p>
          <a:p>
            <a:r>
              <a:rPr lang="ru-RU" baseline="0" dirty="0" smtClean="0"/>
              <a:t>Любая доля неконтролирующих акционеров приобретенной компании признается </a:t>
            </a:r>
            <a:r>
              <a:rPr lang="ru-RU" u="sng" baseline="0" dirty="0" smtClean="0"/>
              <a:t>либо</a:t>
            </a:r>
            <a:r>
              <a:rPr lang="ru-RU" baseline="0" dirty="0" smtClean="0"/>
              <a:t> по </a:t>
            </a:r>
            <a:r>
              <a:rPr lang="ru-RU" u="sng" baseline="0" dirty="0" smtClean="0"/>
              <a:t>справедливой стоимости</a:t>
            </a:r>
            <a:r>
              <a:rPr lang="ru-RU" baseline="0" dirty="0" smtClean="0"/>
              <a:t> </a:t>
            </a:r>
            <a:r>
              <a:rPr lang="ru-RU" u="sng" baseline="0" dirty="0" smtClean="0"/>
              <a:t>либо</a:t>
            </a:r>
            <a:r>
              <a:rPr lang="ru-RU" dirty="0" smtClean="0"/>
              <a:t> как </a:t>
            </a:r>
            <a:r>
              <a:rPr lang="ru-RU" u="sng" dirty="0" smtClean="0"/>
              <a:t>доля</a:t>
            </a:r>
            <a:r>
              <a:rPr lang="ru-RU" dirty="0" smtClean="0"/>
              <a:t> неконтролирующих акционеров </a:t>
            </a:r>
            <a:r>
              <a:rPr lang="ru-RU" u="sng" dirty="0" smtClean="0"/>
              <a:t>в идентифицируемых чистых активах </a:t>
            </a:r>
            <a:r>
              <a:rPr lang="ru-RU" dirty="0" smtClean="0"/>
              <a:t>приобретенной компании (отсюда возникают две концепции – гудвил и полный гудвил)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Исключения оценки по справедливой стоимости и применения суждений на дату приобретения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Договоры финансового лизинга и договоры страхования должны быть классифицированы на основании контрактных условий и других факторов, действующих </a:t>
            </a:r>
            <a:r>
              <a:rPr lang="ru-RU" u="sng" dirty="0" smtClean="0"/>
              <a:t>на момент возникновения этих договоров</a:t>
            </a:r>
            <a:r>
              <a:rPr lang="ru-RU" dirty="0" smtClean="0"/>
              <a:t>, или на момент их существенного изменения, а не на дату приобретения</a:t>
            </a:r>
          </a:p>
          <a:p>
            <a:r>
              <a:rPr lang="ru-RU" dirty="0" smtClean="0"/>
              <a:t>Только те условные обязательства, приобретенные в связи с приобретением бизнеса, признаются, которые представляют собой </a:t>
            </a:r>
            <a:r>
              <a:rPr lang="ru-RU" u="sng" dirty="0" smtClean="0"/>
              <a:t>текущее</a:t>
            </a:r>
            <a:r>
              <a:rPr lang="ru-RU" dirty="0" smtClean="0"/>
              <a:t> обязательство и которые могут быть </a:t>
            </a:r>
            <a:r>
              <a:rPr lang="ru-RU" u="sng" dirty="0" smtClean="0"/>
              <a:t>надежно оценены</a:t>
            </a:r>
          </a:p>
          <a:p>
            <a:r>
              <a:rPr lang="ru-RU" dirty="0" smtClean="0"/>
              <a:t>Некоторые активы и обязательства признаются не по справедливой стоимости, а в соответствии с требованиями </a:t>
            </a:r>
            <a:r>
              <a:rPr lang="ru-RU" u="sng" dirty="0" smtClean="0"/>
              <a:t>специфического стандарта</a:t>
            </a:r>
            <a:r>
              <a:rPr lang="ru-RU" dirty="0" smtClean="0"/>
              <a:t>, например, МСФО 12 «Налоги на прибыль», МСФО 19 «Вознаграждения сотрудников», МСФО </a:t>
            </a:r>
            <a:r>
              <a:rPr lang="en-US" dirty="0" smtClean="0"/>
              <a:t>IFRS </a:t>
            </a:r>
            <a:r>
              <a:rPr lang="ru-RU" dirty="0" smtClean="0"/>
              <a:t>2 «Выплаты, основанные на акциях», МСФО </a:t>
            </a:r>
            <a:r>
              <a:rPr lang="en-US" dirty="0" smtClean="0"/>
              <a:t>IFRS 5 </a:t>
            </a:r>
            <a:r>
              <a:rPr lang="ru-RU" dirty="0" smtClean="0"/>
              <a:t>«Необоротные активы, предназначенные для продажи и прекращенная деятельность»</a:t>
            </a:r>
          </a:p>
          <a:p>
            <a:r>
              <a:rPr lang="ru-RU" dirty="0" smtClean="0"/>
              <a:t>Существуют специальные требования по учету приобретенного вторично права</a:t>
            </a:r>
          </a:p>
          <a:p>
            <a:r>
              <a:rPr lang="ru-RU" dirty="0" smtClean="0"/>
              <a:t>Актив – возмещение убытков, признается и оценивается на основе, которая соответствует признанию и оценке актива, с которым связана система возмещения убытков, даже если это не по справедливой стоимости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Autofit/>
          </a:bodyPr>
          <a:lstStyle/>
          <a:p>
            <a:r>
              <a:rPr lang="ru-RU" sz="3600" dirty="0" smtClean="0"/>
              <a:t>Гудвил и прибыль от удачного приобретения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При признании идентифицируемых активов, обязательств и доли неконтролирующих акционеров, стандарт также требует признания любой разницы возникающей между:</a:t>
            </a:r>
          </a:p>
          <a:p>
            <a:pPr lvl="1"/>
            <a:r>
              <a:rPr lang="ru-RU" sz="2000" dirty="0" smtClean="0"/>
              <a:t>Переданным вознаграждением, любой долей неконтролирующих акционеров в приобретенной компании и, в объединениях бизнеса, достигнутых пошагово, справедливой стоимостью на дату приобретения доли в собственности приобретаемой компании до настоящего приобретения</a:t>
            </a:r>
          </a:p>
          <a:p>
            <a:pPr lvl="1"/>
            <a:r>
              <a:rPr lang="ru-RU" sz="2000" dirty="0" smtClean="0"/>
              <a:t>и</a:t>
            </a:r>
            <a:endParaRPr lang="ru-RU" sz="2000" dirty="0" smtClean="0"/>
          </a:p>
          <a:p>
            <a:pPr lvl="1"/>
            <a:r>
              <a:rPr lang="ru-RU" sz="2000" dirty="0" smtClean="0"/>
              <a:t>Приобретенными чистыми идентифицируемыми активами</a:t>
            </a:r>
            <a:endParaRPr lang="ru-RU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000" dirty="0" smtClean="0"/>
              <a:t>В результате признается </a:t>
            </a:r>
            <a:r>
              <a:rPr lang="ru-RU" sz="2000" u="sng" dirty="0" smtClean="0"/>
              <a:t>гудвил</a:t>
            </a:r>
            <a:r>
              <a:rPr lang="ru-RU" sz="2000" dirty="0" smtClean="0"/>
              <a:t> или </a:t>
            </a:r>
            <a:r>
              <a:rPr lang="ru-RU" sz="2000" u="sng" dirty="0" smtClean="0"/>
              <a:t>прибыль от удачного приобретения</a:t>
            </a:r>
            <a:r>
              <a:rPr lang="ru-RU" sz="2000" dirty="0" smtClean="0"/>
              <a:t> </a:t>
            </a:r>
            <a:r>
              <a:rPr lang="ru-RU" sz="2000" dirty="0" smtClean="0"/>
              <a:t>бизнеса (ранее – отрицательный гудвил) </a:t>
            </a:r>
            <a:r>
              <a:rPr lang="ru-RU" sz="2000" dirty="0" smtClean="0"/>
              <a:t>в составе Отчета о совокупном доходе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Autofit/>
          </a:bodyPr>
          <a:lstStyle/>
          <a:p>
            <a:r>
              <a:rPr lang="ru-RU" sz="4000" dirty="0" smtClean="0"/>
              <a:t>Приобретение </a:t>
            </a:r>
            <a:r>
              <a:rPr lang="ru-RU" sz="4000" dirty="0" smtClean="0"/>
              <a:t>г</a:t>
            </a:r>
            <a:r>
              <a:rPr lang="ru-RU" sz="4000" dirty="0" smtClean="0"/>
              <a:t>руппы активов (п.2 МСФО 3)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 приобретении группы активов, не являющихся бизнесом, МСФО 3 не применяется</a:t>
            </a:r>
          </a:p>
          <a:p>
            <a:r>
              <a:rPr lang="ru-RU" dirty="0" smtClean="0"/>
              <a:t>Вместо этого признаются </a:t>
            </a:r>
            <a:r>
              <a:rPr lang="ru-RU" u="sng" dirty="0" smtClean="0"/>
              <a:t>отдельные приобретенные активы </a:t>
            </a:r>
            <a:r>
              <a:rPr lang="ru-RU" dirty="0" smtClean="0"/>
              <a:t>и </a:t>
            </a:r>
            <a:r>
              <a:rPr lang="ru-RU" u="sng" dirty="0" smtClean="0"/>
              <a:t>принятые</a:t>
            </a:r>
            <a:r>
              <a:rPr lang="ru-RU" dirty="0" smtClean="0"/>
              <a:t> в связи с приобретением </a:t>
            </a:r>
            <a:r>
              <a:rPr lang="ru-RU" u="sng" dirty="0" smtClean="0"/>
              <a:t>обязательства</a:t>
            </a:r>
          </a:p>
          <a:p>
            <a:r>
              <a:rPr lang="ru-RU" dirty="0" smtClean="0"/>
              <a:t>Стоимость группы активов </a:t>
            </a:r>
            <a:r>
              <a:rPr lang="ru-RU" u="sng" dirty="0" smtClean="0"/>
              <a:t>распределяется</a:t>
            </a:r>
            <a:r>
              <a:rPr lang="ru-RU" dirty="0" smtClean="0"/>
              <a:t> на индивидуальные идентифицируемые активы на </a:t>
            </a:r>
            <a:r>
              <a:rPr lang="ru-RU" u="sng" dirty="0" smtClean="0"/>
              <a:t>основе их справедливой стоимости </a:t>
            </a:r>
            <a:r>
              <a:rPr lang="ru-RU" dirty="0" smtClean="0"/>
              <a:t>на момент приобретения</a:t>
            </a:r>
          </a:p>
          <a:p>
            <a:r>
              <a:rPr lang="ru-RU" dirty="0" smtClean="0"/>
              <a:t>Гудвил не образуется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7215206" cy="785810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Некоторые особенности МСФО 3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715272" cy="4525963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/>
              <a:t>Особенность – МСФО не делает различий в применении стандарта по консолидации между публичными и непубличными компаниями, в то время как ОПБУ США делает такое различие – большинство требований относится только к публичным компаниям (п.</a:t>
            </a:r>
            <a:r>
              <a:rPr lang="en-US" sz="2400" dirty="0" smtClean="0"/>
              <a:t>BC5 </a:t>
            </a:r>
            <a:r>
              <a:rPr lang="ru-RU" sz="2400" dirty="0" smtClean="0"/>
              <a:t>МСФО 3)</a:t>
            </a:r>
          </a:p>
          <a:p>
            <a:r>
              <a:rPr lang="ru-RU" sz="2400" dirty="0" smtClean="0"/>
              <a:t>МСФО 3 не применяется к объединениям </a:t>
            </a:r>
            <a:r>
              <a:rPr lang="ru-RU" sz="2400" dirty="0" smtClean="0"/>
              <a:t>б</a:t>
            </a:r>
            <a:r>
              <a:rPr lang="ru-RU" sz="2400" dirty="0" smtClean="0"/>
              <a:t>изнесов с участием некоммерческих организаций. Для данного случая, как и для объединений бизнесов под общим контролем, будут разработаны требования в будущем (п.</a:t>
            </a:r>
            <a:r>
              <a:rPr lang="en-US" sz="2400" dirty="0" smtClean="0"/>
              <a:t>BC62-63 </a:t>
            </a:r>
            <a:r>
              <a:rPr lang="ru-RU" sz="2400" dirty="0" smtClean="0"/>
              <a:t>МСФО 3)</a:t>
            </a:r>
          </a:p>
          <a:p>
            <a:r>
              <a:rPr lang="ru-RU" sz="2400" dirty="0" smtClean="0"/>
              <a:t>МСФО 3 применяется к взаимным фондам (</a:t>
            </a:r>
            <a:r>
              <a:rPr lang="en-US" sz="2400" dirty="0" smtClean="0"/>
              <a:t>mutual entities)</a:t>
            </a:r>
            <a:r>
              <a:rPr lang="ru-RU" sz="2400" dirty="0" smtClean="0"/>
              <a:t>, кредитным кооперативам </a:t>
            </a:r>
            <a:r>
              <a:rPr lang="en-US" sz="2400" dirty="0" smtClean="0"/>
              <a:t>(credit unions) </a:t>
            </a:r>
            <a:r>
              <a:rPr lang="ru-RU" sz="2400" dirty="0" smtClean="0"/>
              <a:t>и т.п. организациям, так как считается, что они все равно относятся к традиционному коммерческому бизнесу с «акционерами», правда, которые не всегда могут реализовать свою долю в такой организации</a:t>
            </a:r>
          </a:p>
          <a:p>
            <a:r>
              <a:rPr lang="ru-RU" sz="2400" dirty="0" smtClean="0"/>
              <a:t>МСФО 3 распространяется на объединения бизнеса, организованные «исключительно на основании договора», такие, как Компания по управлению практикой врачей, заключившая договор на управление деятельностью бизнеса врача (аналогия с ОПБУ США)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1898</Words>
  <Application>Microsoft Office PowerPoint</Application>
  <PresentationFormat>Экран (4:3)</PresentationFormat>
  <Paragraphs>99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МСФО IFRS 3 Объединения бизнесов (Business Combinations)</vt:lpstr>
      <vt:lpstr>История стандарта МСФО 3</vt:lpstr>
      <vt:lpstr>Основные черты стандарта МСФО 3</vt:lpstr>
      <vt:lpstr>Применение метода приобретения</vt:lpstr>
      <vt:lpstr>Использование взгляда на бизнес на момент приобретения</vt:lpstr>
      <vt:lpstr>Исключения оценки по справедливой стоимости и применения суждений на дату приобретения</vt:lpstr>
      <vt:lpstr>Гудвил и прибыль от удачного приобретения</vt:lpstr>
      <vt:lpstr>Приобретение группы активов (п.2 МСФО 3)</vt:lpstr>
      <vt:lpstr>Некоторые особенности МСФО 3</vt:lpstr>
      <vt:lpstr>Объединение бизнесов под общим контролем (п.B1-B4 МСФО3)</vt:lpstr>
      <vt:lpstr>Определение даты приобретения (п.8-9 МСФО 3)</vt:lpstr>
      <vt:lpstr>Выделение активов и обязательств приобретаемой компании, которые не были признаны в индивидуальной отчетности приобретаемой компании</vt:lpstr>
      <vt:lpstr>Приобретение Дочерней компании, которой Материнская компания передавала активы в операционную аренду (п.B42,B28 МСФО 3)</vt:lpstr>
      <vt:lpstr>Определение справедливой стоимости активов, которые приобретающая компания не собирается использовать (п.B43 МСФО 3)</vt:lpstr>
      <vt:lpstr>Определение справедливой стоимости доли неконтролирующих акционеров (п.B44-45 МСФО 3)</vt:lpstr>
      <vt:lpstr>Расходы, связанные с приобретением (п.53 МСФО 3)</vt:lpstr>
      <vt:lpstr>Консолидация компаний специального назначения или компаний, контролируемых исключительно в соответствии с договором (п.43-44 МСФО 3)</vt:lpstr>
      <vt:lpstr>Пошаговое приобретение (п.41-42 МСФО 3)</vt:lpstr>
      <vt:lpstr>Расчет гудвила (п.32-33 МСФО 3)</vt:lpstr>
      <vt:lpstr>Заключение: традиционный и полный гудвил</vt:lpstr>
    </vt:vector>
  </TitlesOfParts>
  <Company>IPP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МСФО IFRS 3 Объединения бизнесов (Business Combinations)</dc:title>
  <dc:creator>User</dc:creator>
  <cp:lastModifiedBy>smoderov</cp:lastModifiedBy>
  <cp:revision>47</cp:revision>
  <dcterms:created xsi:type="dcterms:W3CDTF">2010-09-16T20:39:25Z</dcterms:created>
  <dcterms:modified xsi:type="dcterms:W3CDTF">2010-09-20T19:20:42Z</dcterms:modified>
</cp:coreProperties>
</file>